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587" r:id="rId2"/>
    <p:sldId id="588" r:id="rId3"/>
    <p:sldId id="589" r:id="rId4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CCFF"/>
    <a:srgbClr val="0099FF"/>
    <a:srgbClr val="3399FF"/>
    <a:srgbClr val="FFFF00"/>
    <a:srgbClr val="FFFF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6863" autoAdjust="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19" rIns="91641" bIns="45819" numCol="1" anchor="t" anchorCtr="0" compatLnSpc="1">
            <a:prstTxWarp prst="textNoShape">
              <a:avLst/>
            </a:prstTxWarp>
          </a:bodyPr>
          <a:lstStyle>
            <a:lvl1pPr defTabSz="91671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521" y="0"/>
            <a:ext cx="3040242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19" rIns="91641" bIns="45819" numCol="1" anchor="t" anchorCtr="0" compatLnSpc="1">
            <a:prstTxWarp prst="textNoShape">
              <a:avLst/>
            </a:prstTxWarp>
          </a:bodyPr>
          <a:lstStyle>
            <a:lvl1pPr algn="r" defTabSz="91671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19" rIns="91641" bIns="45819" numCol="1" anchor="b" anchorCtr="0" compatLnSpc="1">
            <a:prstTxWarp prst="textNoShape">
              <a:avLst/>
            </a:prstTxWarp>
          </a:bodyPr>
          <a:lstStyle>
            <a:lvl1pPr defTabSz="91671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521" y="8829648"/>
            <a:ext cx="3040242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19" rIns="91641" bIns="45819" numCol="1" anchor="b" anchorCtr="0" compatLnSpc="1">
            <a:prstTxWarp prst="textNoShape">
              <a:avLst/>
            </a:prstTxWarp>
          </a:bodyPr>
          <a:lstStyle>
            <a:lvl1pPr algn="r" defTabSz="91671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ADF0F547-E725-46E4-9FBF-C17463AB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521" y="0"/>
            <a:ext cx="3040242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01675"/>
            <a:ext cx="503237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4" y="4417798"/>
            <a:ext cx="5610613" cy="417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521" y="8829648"/>
            <a:ext cx="3040242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49E1B66C-8CD8-4DEC-B1D2-BA48EDCDB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F7B4A-A20C-46CE-A6C8-5289BC36BFA3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0600" y="698500"/>
            <a:ext cx="5035550" cy="3486150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700714" y="4416311"/>
            <a:ext cx="5608975" cy="4184420"/>
          </a:xfrm>
          <a:noFill/>
          <a:ln/>
        </p:spPr>
        <p:txBody>
          <a:bodyPr lIns="90727" tIns="45363" rIns="90727" bIns="45363"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970159" y="8831135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/>
            <a:fld id="{1DABA7A5-C87D-4119-8249-EC9F036C0FD0}" type="slidenum">
              <a:rPr lang="en-US" altLang="en-US" sz="1200" u="none">
                <a:latin typeface="Calibri" pitchFamily="34" charset="0"/>
              </a:rPr>
              <a:pPr algn="r"/>
              <a:t>1</a:t>
            </a:fld>
            <a:endParaRPr lang="en-US" altLang="en-US" sz="1200" u="none">
              <a:latin typeface="Calibri" pitchFamily="34" charset="0"/>
            </a:endParaRPr>
          </a:p>
        </p:txBody>
      </p:sp>
      <p:sp>
        <p:nvSpPr>
          <p:cNvPr id="31749" name="Footer Placeholder 4"/>
          <p:cNvSpPr txBox="1">
            <a:spLocks noGrp="1"/>
          </p:cNvSpPr>
          <p:nvPr/>
        </p:nvSpPr>
        <p:spPr bwMode="auto">
          <a:xfrm>
            <a:off x="0" y="8831135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r>
              <a:rPr lang="en-US" altLang="en-US" sz="1200" u="none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6C266-78AB-4E4F-BF18-4FCBEC3D199B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0600" y="698500"/>
            <a:ext cx="5035550" cy="348615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xfrm>
            <a:off x="700714" y="4416311"/>
            <a:ext cx="5608975" cy="4184420"/>
          </a:xfrm>
          <a:noFill/>
          <a:ln/>
        </p:spPr>
        <p:txBody>
          <a:bodyPr lIns="90727" tIns="45363" rIns="90727" bIns="45363"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970159" y="8831135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/>
            <a:fld id="{61AC3943-5B8D-471A-AED1-AC782611DF24}" type="slidenum">
              <a:rPr lang="en-US" altLang="en-US" sz="1200" u="none">
                <a:latin typeface="Calibri" pitchFamily="34" charset="0"/>
              </a:rPr>
              <a:pPr algn="r"/>
              <a:t>2</a:t>
            </a:fld>
            <a:endParaRPr lang="en-US" altLang="en-US" sz="1200" u="none">
              <a:latin typeface="Calibri" pitchFamily="34" charset="0"/>
            </a:endParaRPr>
          </a:p>
        </p:txBody>
      </p:sp>
      <p:sp>
        <p:nvSpPr>
          <p:cNvPr id="33797" name="Footer Placeholder 4"/>
          <p:cNvSpPr txBox="1">
            <a:spLocks noGrp="1"/>
          </p:cNvSpPr>
          <p:nvPr/>
        </p:nvSpPr>
        <p:spPr bwMode="auto">
          <a:xfrm>
            <a:off x="0" y="8831135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r>
              <a:rPr lang="en-US" altLang="en-US" sz="1200" u="none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6B73B-4E1D-43E0-AAF2-A6B75E3AEB7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0600" y="698500"/>
            <a:ext cx="5035550" cy="348615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700714" y="4416311"/>
            <a:ext cx="5608975" cy="4184420"/>
          </a:xfrm>
          <a:noFill/>
          <a:ln/>
        </p:spPr>
        <p:txBody>
          <a:bodyPr lIns="90727" tIns="45363" rIns="90727" bIns="45363"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970159" y="8831135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pPr algn="r"/>
            <a:fld id="{5EEAC0D6-30FC-43A2-BDE5-935C9244D59F}" type="slidenum">
              <a:rPr lang="en-US" altLang="en-US" sz="1200" u="none">
                <a:latin typeface="Calibri" pitchFamily="34" charset="0"/>
              </a:rPr>
              <a:pPr algn="r"/>
              <a:t>3</a:t>
            </a:fld>
            <a:endParaRPr lang="en-US" altLang="en-US" sz="1200" u="none">
              <a:latin typeface="Calibri" pitchFamily="34" charset="0"/>
            </a:endParaRPr>
          </a:p>
        </p:txBody>
      </p:sp>
      <p:sp>
        <p:nvSpPr>
          <p:cNvPr id="35845" name="Footer Placeholder 4"/>
          <p:cNvSpPr txBox="1">
            <a:spLocks noGrp="1"/>
          </p:cNvSpPr>
          <p:nvPr/>
        </p:nvSpPr>
        <p:spPr bwMode="auto">
          <a:xfrm>
            <a:off x="0" y="8831135"/>
            <a:ext cx="3038604" cy="4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7" tIns="45363" rIns="90727" bIns="45363" anchor="b"/>
          <a:lstStyle/>
          <a:p>
            <a:r>
              <a:rPr lang="en-US" altLang="en-US" sz="1200" u="none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10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62 w 1722"/>
                <a:gd name="T1" fmla="*/ 36 h 66"/>
                <a:gd name="T2" fmla="*/ 1662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62 w 1722"/>
                <a:gd name="T9" fmla="*/ 36 h 66"/>
                <a:gd name="T10" fmla="*/ 1662 w 1722"/>
                <a:gd name="T11" fmla="*/ 3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45 w 975"/>
                <a:gd name="T1" fmla="*/ 48 h 101"/>
                <a:gd name="T2" fmla="*/ 94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45 w 975"/>
                <a:gd name="T9" fmla="*/ 48 h 101"/>
                <a:gd name="T10" fmla="*/ 94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8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81 w 2141"/>
                <a:gd name="T7" fmla="*/ 0 h 198"/>
                <a:gd name="T8" fmla="*/ 208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93 w 2517"/>
                <a:gd name="T1" fmla="*/ 276 h 276"/>
                <a:gd name="T2" fmla="*/ 2427 w 2517"/>
                <a:gd name="T3" fmla="*/ 204 h 276"/>
                <a:gd name="T4" fmla="*/ 2170 w 2517"/>
                <a:gd name="T5" fmla="*/ 0 h 276"/>
                <a:gd name="T6" fmla="*/ 0 w 2517"/>
                <a:gd name="T7" fmla="*/ 276 h 276"/>
                <a:gd name="T8" fmla="*/ 2093 w 2517"/>
                <a:gd name="T9" fmla="*/ 276 h 276"/>
                <a:gd name="T10" fmla="*/ 209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9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99 w 729"/>
                <a:gd name="T7" fmla="*/ 240 h 240"/>
                <a:gd name="T8" fmla="*/ 69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99 w 729"/>
                <a:gd name="T1" fmla="*/ 318 h 318"/>
                <a:gd name="T2" fmla="*/ 69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99 w 729"/>
                <a:gd name="T9" fmla="*/ 318 h 318"/>
                <a:gd name="T10" fmla="*/ 69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2" cy="335"/>
            </a:xfrm>
            <a:custGeom>
              <a:avLst/>
              <a:gdLst>
                <a:gd name="T0" fmla="*/ 311 w 281"/>
                <a:gd name="T1" fmla="*/ 335 h 335"/>
                <a:gd name="T2" fmla="*/ 31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311 w 281"/>
                <a:gd name="T9" fmla="*/ 335 h 335"/>
                <a:gd name="T10" fmla="*/ 31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4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0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4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4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4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8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6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2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389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95300" y="1600200"/>
            <a:ext cx="8915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A4AD2-DC95-411F-9157-D68665FD2662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A1FDD-CD11-4F74-91F5-0247AD223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896A-BC5C-485B-9B0C-A70924707DEC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0447A-50B2-41A6-9FF3-456AC2ADB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2377C-8F79-4CF9-AB7F-8063C7BC2EFF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3B74B-DB1A-426A-85B4-291B1155D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7813"/>
            <a:ext cx="89154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618B-6A08-4918-9C4B-70EE1134F492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894ED-829D-4E92-B19D-DEAA6F827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33FDB-41B5-484E-B681-7D8C1C643E65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13A6-4A1C-4808-8FF7-98F7E09DB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0E5AF-5A80-4157-B939-3D558AF8B8CA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2A228-DA3D-4A85-B41F-4FC4F60C2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19C6F-96C9-4A1E-9F77-03CC5890B4F8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80BD5-984E-493D-827A-306EA23C5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98FC-9A1F-4396-9FFA-F78BC7E9470B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F6AD-6DC1-4310-B45B-4F0603311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F913-AB6D-40AD-B659-864E5FEA8285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1CFD-2568-4CB5-8C50-E962C943C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53F3B-381C-44FD-BF6C-C11821D511E4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1A31-5838-407C-8056-6F1BD3EFA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D65A9-D4C3-4513-993A-06AAC27EE4DC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CF62E-7445-4246-ADE1-21D39CC42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AC3B5-2738-43D1-887D-B1B6DE8DC9D1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B54EE-0712-4601-95CB-304E9055C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6413"/>
            <a:chOff x="0" y="0"/>
            <a:chExt cx="5760" cy="4319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149" y="0"/>
              <a:ext cx="5610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62 w 1722"/>
                <a:gd name="T1" fmla="*/ 36 h 66"/>
                <a:gd name="T2" fmla="*/ 1662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62 w 1722"/>
                <a:gd name="T9" fmla="*/ 36 h 66"/>
                <a:gd name="T10" fmla="*/ 1662 w 1722"/>
                <a:gd name="T11" fmla="*/ 3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45 w 975"/>
                <a:gd name="T1" fmla="*/ 48 h 101"/>
                <a:gd name="T2" fmla="*/ 94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45 w 975"/>
                <a:gd name="T9" fmla="*/ 48 h 101"/>
                <a:gd name="T10" fmla="*/ 94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8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81 w 2141"/>
                <a:gd name="T7" fmla="*/ 0 h 198"/>
                <a:gd name="T8" fmla="*/ 208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93 w 2517"/>
                <a:gd name="T1" fmla="*/ 276 h 276"/>
                <a:gd name="T2" fmla="*/ 2427 w 2517"/>
                <a:gd name="T3" fmla="*/ 204 h 276"/>
                <a:gd name="T4" fmla="*/ 2170 w 2517"/>
                <a:gd name="T5" fmla="*/ 0 h 276"/>
                <a:gd name="T6" fmla="*/ 0 w 2517"/>
                <a:gd name="T7" fmla="*/ 276 h 276"/>
                <a:gd name="T8" fmla="*/ 2093 w 2517"/>
                <a:gd name="T9" fmla="*/ 276 h 276"/>
                <a:gd name="T10" fmla="*/ 209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9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99 w 729"/>
                <a:gd name="T7" fmla="*/ 240 h 240"/>
                <a:gd name="T8" fmla="*/ 69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99 w 729"/>
                <a:gd name="T1" fmla="*/ 318 h 318"/>
                <a:gd name="T2" fmla="*/ 69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99 w 729"/>
                <a:gd name="T9" fmla="*/ 318 h 318"/>
                <a:gd name="T10" fmla="*/ 69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2" cy="335"/>
            </a:xfrm>
            <a:custGeom>
              <a:avLst/>
              <a:gdLst>
                <a:gd name="T0" fmla="*/ 311 w 281"/>
                <a:gd name="T1" fmla="*/ 335 h 335"/>
                <a:gd name="T2" fmla="*/ 31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311 w 281"/>
                <a:gd name="T9" fmla="*/ 335 h 335"/>
                <a:gd name="T10" fmla="*/ 31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2454" y="0"/>
              <a:ext cx="3114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5107" y="0"/>
              <a:ext cx="570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hidden">
            <a:xfrm>
              <a:off x="2" y="1601"/>
              <a:ext cx="5754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hidden">
            <a:xfrm>
              <a:off x="2" y="2152"/>
              <a:ext cx="5754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hidden">
            <a:xfrm>
              <a:off x="2" y="3177"/>
              <a:ext cx="5754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hidden">
            <a:xfrm>
              <a:off x="1297" y="0"/>
              <a:ext cx="4458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hidden">
            <a:xfrm>
              <a:off x="3950" y="0"/>
              <a:ext cx="1806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25" name="Freeform 37"/>
            <p:cNvSpPr>
              <a:spLocks/>
            </p:cNvSpPr>
            <p:nvPr/>
          </p:nvSpPr>
          <p:spPr bwMode="hidden">
            <a:xfrm>
              <a:off x="4694" y="0"/>
              <a:ext cx="1062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26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379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3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9FCE2DD-19A5-4A6A-8603-65DB6D46E082}" type="datetime1">
              <a:rPr lang="en-US"/>
              <a:pPr>
                <a:defRPr/>
              </a:pPr>
              <a:t>9/14/2021</a:t>
            </a:fld>
            <a:endParaRPr lang="en-GB"/>
          </a:p>
        </p:txBody>
      </p:sp>
      <p:sp>
        <p:nvSpPr>
          <p:cNvPr id="379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9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099704A-8364-416E-AA4B-416C4B7FD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9296400" cy="5165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just" eaLnBrk="0" hangingPunct="0">
              <a:lnSpc>
                <a:spcPts val="4000"/>
              </a:lnSpc>
              <a:buFontTx/>
              <a:buAutoNum type="arabicPeriod"/>
              <a:tabLst>
                <a:tab pos="533400" algn="l"/>
              </a:tabLst>
              <a:defRPr/>
            </a:pPr>
            <a:r>
              <a:rPr lang="en-US" sz="2400" b="1" u="none" dirty="0">
                <a:latin typeface="Times New Roman" pitchFamily="18" charset="0"/>
              </a:rPr>
              <a:t>Majlis-e-Shoora (Parliament), summoning of either House or both Houses or Joint sitting of Majlis-e-Shoora (Parliament) and prorogation thereof.</a:t>
            </a:r>
          </a:p>
          <a:p>
            <a:pPr marL="514350" indent="-514350" algn="just" eaLnBrk="0" hangingPunct="0">
              <a:lnSpc>
                <a:spcPts val="4000"/>
              </a:lnSpc>
              <a:buFontTx/>
              <a:buAutoNum type="arabicPeriod" startAt="2"/>
              <a:tabLst>
                <a:tab pos="533400" algn="l"/>
              </a:tabLst>
              <a:defRPr/>
            </a:pPr>
            <a:r>
              <a:rPr lang="en-US" sz="2400" b="1" u="none" dirty="0">
                <a:latin typeface="Times New Roman" pitchFamily="18" charset="0"/>
              </a:rPr>
              <a:t>Dissolution of the National Assembly.</a:t>
            </a:r>
          </a:p>
          <a:p>
            <a:pPr marL="533400" indent="-533400" algn="just" eaLnBrk="0" hangingPunct="0">
              <a:lnSpc>
                <a:spcPts val="4000"/>
              </a:lnSpc>
              <a:defRPr/>
            </a:pPr>
            <a:r>
              <a:rPr lang="en-US" sz="2400" b="1" u="none" dirty="0">
                <a:latin typeface="Times New Roman" pitchFamily="18" charset="0"/>
              </a:rPr>
              <a:t>3.	Liaison between the Divisions and Majlis-e-Shoora (Parliament) in respect of official and non-official business; priority of official business.</a:t>
            </a:r>
            <a:endParaRPr lang="en-GB" sz="2400" b="1" u="none" dirty="0">
              <a:latin typeface="Times New Roman" pitchFamily="18" charset="0"/>
            </a:endParaRPr>
          </a:p>
          <a:p>
            <a:pPr marL="533400" indent="-533400" algn="just" eaLnBrk="0" hangingPunct="0">
              <a:lnSpc>
                <a:spcPts val="4000"/>
              </a:lnSpc>
              <a:defRPr/>
            </a:pPr>
            <a:r>
              <a:rPr lang="en-US" sz="2400" b="1" u="none" dirty="0">
                <a:latin typeface="Times New Roman" pitchFamily="18" charset="0"/>
              </a:rPr>
              <a:t> 4.	Follow up of the assurances, promises and undertakings given by the Federal  Government on  the  floor  of  the  House  with  a  view  to  their implementation by the Divisions concerned.</a:t>
            </a:r>
            <a:endParaRPr lang="en-GB" sz="2400" b="1" u="none" dirty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152400"/>
            <a:ext cx="944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en-US" altLang="en-US" sz="3200" b="1" u="none">
                <a:solidFill>
                  <a:srgbClr val="FFFF00"/>
                </a:solidFill>
                <a:latin typeface="Times New Roman" pitchFamily="18" charset="0"/>
              </a:rPr>
              <a:t>Objectives/Functions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01E72-8F0E-4F29-93B4-B112E1252A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533400" y="1027113"/>
            <a:ext cx="9067800" cy="5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just" eaLnBrk="0" hangingPunct="0">
              <a:lnSpc>
                <a:spcPts val="4000"/>
              </a:lnSpc>
              <a:buFontTx/>
              <a:buAutoNum type="arabicPeriod" startAt="5"/>
            </a:pPr>
            <a:r>
              <a:rPr lang="en-US" sz="2400" b="1" u="none">
                <a:latin typeface="Times New Roman" pitchFamily="18" charset="0"/>
              </a:rPr>
              <a:t>Submission of Bills passed by Majlis-e-Shoora (Parliament) or by the National Assembly to President for his assent.</a:t>
            </a:r>
          </a:p>
          <a:p>
            <a:pPr marL="533400" indent="-533400" algn="just" eaLnBrk="0" hangingPunct="0">
              <a:lnSpc>
                <a:spcPts val="4000"/>
              </a:lnSpc>
            </a:pPr>
            <a:r>
              <a:rPr lang="en-US" sz="2400" b="1" u="none">
                <a:latin typeface="Times New Roman" pitchFamily="18" charset="0"/>
              </a:rPr>
              <a:t>6.	Legislation pertaining to privileges of Majlis-e-Shoora (Parliament) and members of Majlis-e-Shoora (Parliament), salaries and allowances of the Chairman and Deputy Chairman of the Senate, Speaker and Deputy Speaker of the National Assembly and members of Majlis-e-Shoora (Parliament).</a:t>
            </a:r>
            <a:endParaRPr lang="en-GB" sz="2400" b="1" u="none">
              <a:latin typeface="Times New Roman" pitchFamily="18" charset="0"/>
            </a:endParaRPr>
          </a:p>
          <a:p>
            <a:pPr marL="533400" indent="-533400" algn="just" eaLnBrk="0" hangingPunct="0">
              <a:lnSpc>
                <a:spcPts val="4000"/>
              </a:lnSpc>
            </a:pPr>
            <a:r>
              <a:rPr lang="en-US" sz="2400" b="1" u="none">
                <a:latin typeface="Times New Roman" pitchFamily="18" charset="0"/>
              </a:rPr>
              <a:t>7.	Legislation pertaining to the Leader of the House and the Leader of the Opposition, provision of staff and other facilities for the Leader of the House.</a:t>
            </a:r>
            <a:endParaRPr lang="en-GB" sz="2400" b="1" u="none">
              <a:latin typeface="Times New Roman" pitchFamily="18" charset="0"/>
            </a:endParaRPr>
          </a:p>
        </p:txBody>
      </p:sp>
      <p:sp>
        <p:nvSpPr>
          <p:cNvPr id="32770" name="Title 1"/>
          <p:cNvSpPr>
            <a:spLocks/>
          </p:cNvSpPr>
          <p:nvPr/>
        </p:nvSpPr>
        <p:spPr bwMode="auto">
          <a:xfrm>
            <a:off x="8153400" y="14288"/>
            <a:ext cx="1524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en-US" altLang="en-US" b="1" u="none">
                <a:solidFill>
                  <a:srgbClr val="FFFF00"/>
                </a:solidFill>
                <a:latin typeface="Times New Roman" pitchFamily="18" charset="0"/>
              </a:rPr>
              <a:t>…Cont’d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04800" y="152400"/>
            <a:ext cx="944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en-US" altLang="en-US" sz="3200" b="1" u="none">
                <a:solidFill>
                  <a:srgbClr val="FFFF00"/>
                </a:solidFill>
                <a:latin typeface="Times New Roman" pitchFamily="18" charset="0"/>
              </a:rPr>
              <a:t>Objectives/Functions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578DC-2BD3-44AC-BB93-83AA50BF7E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1"/>
          <p:cNvSpPr txBox="1">
            <a:spLocks noChangeArrowheads="1"/>
          </p:cNvSpPr>
          <p:nvPr/>
        </p:nvSpPr>
        <p:spPr bwMode="auto">
          <a:xfrm>
            <a:off x="533400" y="1158875"/>
            <a:ext cx="9067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just" eaLnBrk="0" hangingPunct="0">
              <a:lnSpc>
                <a:spcPts val="4000"/>
              </a:lnSpc>
              <a:buFontTx/>
              <a:buAutoNum type="arabicPeriod" startAt="8"/>
            </a:pPr>
            <a:r>
              <a:rPr lang="en-US" sz="2400" b="1" u="none">
                <a:latin typeface="Times New Roman" pitchFamily="18" charset="0"/>
              </a:rPr>
              <a:t>Rules of Procedure of either House or Joint Sitting of Majlis-e-Shoora (Parliament).</a:t>
            </a:r>
          </a:p>
          <a:p>
            <a:pPr marL="533400" indent="-533400" algn="just" eaLnBrk="0" hangingPunct="0">
              <a:lnSpc>
                <a:spcPts val="4000"/>
              </a:lnSpc>
            </a:pPr>
            <a:r>
              <a:rPr lang="en-US" sz="2400" b="1" u="none">
                <a:latin typeface="Times New Roman" pitchFamily="18" charset="0"/>
              </a:rPr>
              <a:t>9.	Legislation  pertaining  to  punishment  of  persons  who  refuse  to  give evidence or produce documents before committees of National Assembly or the Senate.</a:t>
            </a:r>
            <a:endParaRPr lang="en-GB" sz="2400" b="1" u="none">
              <a:latin typeface="Times New Roman" pitchFamily="18" charset="0"/>
            </a:endParaRPr>
          </a:p>
          <a:p>
            <a:pPr marL="533400" indent="-533400" algn="just" eaLnBrk="0" hangingPunct="0">
              <a:lnSpc>
                <a:spcPts val="4000"/>
              </a:lnSpc>
            </a:pPr>
            <a:r>
              <a:rPr lang="en-US" sz="2400" b="1" u="none">
                <a:latin typeface="Times New Roman" pitchFamily="18" charset="0"/>
              </a:rPr>
              <a:t>10. 	Appointment   and   terms   and   conditions   of   Federal   Parliamentary Secretaries.</a:t>
            </a:r>
            <a:endParaRPr lang="en-GB" sz="2400" b="1" u="none">
              <a:latin typeface="Times New Roman" pitchFamily="18" charset="0"/>
            </a:endParaRPr>
          </a:p>
          <a:p>
            <a:pPr marL="533400" indent="-533400" algn="just" eaLnBrk="0" hangingPunct="0">
              <a:lnSpc>
                <a:spcPts val="4000"/>
              </a:lnSpc>
            </a:pPr>
            <a:r>
              <a:rPr lang="en-US" sz="2400" b="1" u="none">
                <a:latin typeface="Times New Roman" pitchFamily="18" charset="0"/>
              </a:rPr>
              <a:t>11.	Legislative business relating to the Election Commission.</a:t>
            </a:r>
            <a:endParaRPr lang="en-GB" sz="2400" b="1" u="none">
              <a:latin typeface="Times New Roman" pitchFamily="18" charset="0"/>
            </a:endParaRPr>
          </a:p>
          <a:p>
            <a:pPr marL="533400" indent="-533400" algn="just" eaLnBrk="0" hangingPunct="0">
              <a:lnSpc>
                <a:spcPts val="4000"/>
              </a:lnSpc>
            </a:pPr>
            <a:r>
              <a:rPr lang="en-US" sz="2400" b="1" u="none">
                <a:latin typeface="Times New Roman" pitchFamily="18" charset="0"/>
              </a:rPr>
              <a:t>12. 	Prime Minister's Public Affairs and Grievances Wing.</a:t>
            </a:r>
            <a:endParaRPr lang="en-GB" sz="2400" b="1" u="none">
              <a:latin typeface="Times New Roman" pitchFamily="18" charset="0"/>
            </a:endParaRPr>
          </a:p>
        </p:txBody>
      </p:sp>
      <p:sp>
        <p:nvSpPr>
          <p:cNvPr id="34818" name="Title 1"/>
          <p:cNvSpPr>
            <a:spLocks/>
          </p:cNvSpPr>
          <p:nvPr/>
        </p:nvSpPr>
        <p:spPr bwMode="auto">
          <a:xfrm>
            <a:off x="8153400" y="14288"/>
            <a:ext cx="1524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en-US" altLang="en-US" b="1" u="none">
                <a:solidFill>
                  <a:srgbClr val="FFFF00"/>
                </a:solidFill>
                <a:latin typeface="Times New Roman" pitchFamily="18" charset="0"/>
              </a:rPr>
              <a:t>…Cont’d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04800" y="228600"/>
            <a:ext cx="944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en-US" altLang="en-US" sz="3200" b="1" u="none">
                <a:solidFill>
                  <a:srgbClr val="FFFF00"/>
                </a:solidFill>
                <a:latin typeface="Times New Roman" pitchFamily="18" charset="0"/>
              </a:rPr>
              <a:t>Objectives/Functions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39B67-1ADE-4D72-A81A-6BD3A3958C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9992</TotalTime>
  <Words>287</Words>
  <Application>Microsoft Office PowerPoint</Application>
  <PresentationFormat>A4 Paper (210x297 mm)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Beam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Naveed Alauddin</dc:creator>
  <cp:lastModifiedBy>abc</cp:lastModifiedBy>
  <cp:revision>2766</cp:revision>
  <cp:lastPrinted>2019-06-17T10:36:37Z</cp:lastPrinted>
  <dcterms:created xsi:type="dcterms:W3CDTF">2006-03-20T11:21:38Z</dcterms:created>
  <dcterms:modified xsi:type="dcterms:W3CDTF">2021-09-14T06:58:45Z</dcterms:modified>
</cp:coreProperties>
</file>